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0" r:id="rId2"/>
    <p:sldId id="256" r:id="rId3"/>
    <p:sldId id="291" r:id="rId4"/>
    <p:sldId id="259" r:id="rId5"/>
    <p:sldId id="287" r:id="rId6"/>
    <p:sldId id="271" r:id="rId7"/>
    <p:sldId id="262" r:id="rId8"/>
    <p:sldId id="293" r:id="rId9"/>
    <p:sldId id="294" r:id="rId10"/>
    <p:sldId id="295" r:id="rId11"/>
    <p:sldId id="292" r:id="rId12"/>
    <p:sldId id="296" r:id="rId13"/>
    <p:sldId id="297" r:id="rId14"/>
    <p:sldId id="26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2" d="100"/>
          <a:sy n="112" d="100"/>
        </p:scale>
        <p:origin x="-42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037AA-055E-5644-91B0-13066C7B3C2B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AD747-331D-2347-9516-DD45146C7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A7607-E85B-6646-B5C2-E7C9923C0710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1292" y="241546"/>
            <a:ext cx="5131121" cy="3926299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4584" y="4306774"/>
            <a:ext cx="5988371" cy="418205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138" tIns="45068" rIns="90138" bIns="45068"/>
          <a:lstStyle/>
          <a:p>
            <a:pPr>
              <a:buNone/>
            </a:pPr>
            <a:endParaRPr lang="en-US" dirty="0">
              <a:latin typeface="Arial" pitchFamily="-84" charset="0"/>
              <a:ea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775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1268-DAA7-5B4A-BBED-1B1085CC18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01104"/>
            <a:ext cx="2133600" cy="439690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737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Rich Seifert, KE1B					</a:t>
            </a:r>
            <a:r>
              <a:rPr lang="en-US" dirty="0" err="1" smtClean="0"/>
              <a:t>Pacificon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#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50333" y="365125"/>
            <a:ext cx="8058680" cy="6094942"/>
          </a:xfrm>
          <a:prstGeom prst="roundRect">
            <a:avLst>
              <a:gd name="adj" fmla="val 16667"/>
            </a:avLst>
          </a:prstGeom>
          <a:solidFill>
            <a:srgbClr val="567895"/>
          </a:solidFill>
          <a:ln w="9525">
            <a:solidFill>
              <a:srgbClr val="4A7EBB"/>
            </a:solidFill>
            <a:round/>
            <a:headEnd/>
            <a:tailEnd/>
          </a:ln>
          <a:effectLst>
            <a:glow rad="228600">
              <a:srgbClr val="355876"/>
            </a:glow>
            <a:outerShdw blurRad="63500" dist="23000" dir="5400000" rotWithShape="0">
              <a:srgbClr val="000000">
                <a:alpha val="34999"/>
              </a:srgbClr>
            </a:outerShdw>
            <a:softEdge rad="635000"/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41625" y="500063"/>
            <a:ext cx="7694613" cy="5776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3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0" descr="Iconic column re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0" y="1321852"/>
            <a:ext cx="1965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22388" y="3393540"/>
            <a:ext cx="6475412" cy="946150"/>
            <a:chOff x="1322086" y="3071135"/>
            <a:chExt cx="6475103" cy="947367"/>
          </a:xfrm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322086" y="3071135"/>
              <a:ext cx="6475103" cy="947367"/>
            </a:xfrm>
            <a:prstGeom prst="rect">
              <a:avLst/>
            </a:prstGeom>
            <a:gradFill rotWithShape="1">
              <a:gsLst>
                <a:gs pos="0">
                  <a:srgbClr val="4F81BD">
                    <a:alpha val="12000"/>
                  </a:srgbClr>
                </a:gs>
                <a:gs pos="35001">
                  <a:srgbClr val="4F81BD">
                    <a:alpha val="12000"/>
                  </a:srgbClr>
                </a:gs>
                <a:gs pos="100000">
                  <a:srgbClr val="FFFFFF">
                    <a:alpha val="12000"/>
                  </a:srgbClr>
                </a:gs>
              </a:gsLst>
              <a:lin ang="0" scaled="1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30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1" name="TextBox 31"/>
            <p:cNvSpPr txBox="1">
              <a:spLocks noChangeArrowheads="1"/>
            </p:cNvSpPr>
            <p:nvPr/>
          </p:nvSpPr>
          <p:spPr bwMode="auto">
            <a:xfrm>
              <a:off x="2420377" y="3071901"/>
              <a:ext cx="4561397" cy="932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DX </a:t>
              </a:r>
              <a:r>
                <a:rPr lang="en-US" sz="3000" dirty="0" smtClean="0"/>
                <a:t>University</a:t>
              </a:r>
              <a:endParaRPr lang="en-US" sz="3000" dirty="0"/>
            </a:p>
            <a:p>
              <a:pPr algn="ctr" eaLnBrk="0" hangingPunct="0">
                <a:lnSpc>
                  <a:spcPct val="90000"/>
                </a:lnSpc>
              </a:pPr>
              <a:r>
                <a:rPr lang="en-US" sz="3000" dirty="0"/>
                <a:t>Visalia California –</a:t>
              </a:r>
              <a:r>
                <a:rPr lang="en-US" sz="3000" dirty="0" smtClean="0"/>
                <a:t> 2015</a:t>
              </a:r>
              <a:endParaRPr lang="en-US" sz="3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70133" y="7484533"/>
            <a:ext cx="18466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45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3044"/>
          </a:xfrm>
        </p:spPr>
        <p:txBody>
          <a:bodyPr/>
          <a:lstStyle/>
          <a:p>
            <a:r>
              <a:rPr lang="en-US" dirty="0" smtClean="0"/>
              <a:t>For N1MM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044530"/>
            <a:ext cx="8042276" cy="4343400"/>
          </a:xfrm>
        </p:spPr>
        <p:txBody>
          <a:bodyPr/>
          <a:lstStyle/>
          <a:p>
            <a:r>
              <a:rPr lang="en-US" dirty="0" smtClean="0"/>
              <a:t>+n Ctrl-Enter will go split, with offset n kHz up</a:t>
            </a:r>
            <a:br>
              <a:rPr lang="en-US" dirty="0" smtClean="0"/>
            </a:br>
            <a:r>
              <a:rPr lang="en-US" dirty="0" smtClean="0"/>
              <a:t>(However, this is the </a:t>
            </a:r>
            <a:r>
              <a:rPr lang="en-US" dirty="0" err="1" smtClean="0"/>
              <a:t>DX’er</a:t>
            </a:r>
            <a:r>
              <a:rPr lang="en-US" dirty="0" smtClean="0"/>
              <a:t> split, transmitting up)</a:t>
            </a:r>
          </a:p>
          <a:p>
            <a:r>
              <a:rPr lang="en-US" dirty="0" smtClean="0"/>
              <a:t>Alt-F10 will swap VFOs (this is the </a:t>
            </a:r>
            <a:r>
              <a:rPr lang="en-US" dirty="0" err="1" smtClean="0"/>
              <a:t>DXpeditioner</a:t>
            </a:r>
            <a:r>
              <a:rPr lang="en-US" dirty="0" smtClean="0"/>
              <a:t> split, listening up</a:t>
            </a:r>
          </a:p>
          <a:p>
            <a:r>
              <a:rPr lang="en-US" dirty="0" err="1"/>
              <a:t>DXpedition</a:t>
            </a:r>
            <a:r>
              <a:rPr lang="en-US" dirty="0"/>
              <a:t> Mode:</a:t>
            </a:r>
            <a:br>
              <a:rPr lang="en-US" dirty="0"/>
            </a:br>
            <a:r>
              <a:rPr lang="en-US" dirty="0"/>
              <a:t>Alt-F11 will lock you in Run mode even if frequency </a:t>
            </a:r>
            <a:r>
              <a:rPr lang="en-US" dirty="0" smtClean="0"/>
              <a:t>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55" y="4461501"/>
            <a:ext cx="72517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6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CW Macros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2335" y="1628646"/>
            <a:ext cx="36681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Note: {SENTRST} defaults to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599, but </a:t>
            </a:r>
            <a:r>
              <a:rPr lang="en-US" i="1" dirty="0" smtClean="0">
                <a:solidFill>
                  <a:srgbClr val="3366FF"/>
                </a:solidFill>
              </a:rPr>
              <a:t>allows</a:t>
            </a:r>
            <a:r>
              <a:rPr lang="en-US" dirty="0" smtClean="0">
                <a:solidFill>
                  <a:srgbClr val="3366FF"/>
                </a:solidFill>
              </a:rPr>
              <a:t> you to send real</a:t>
            </a:r>
          </a:p>
          <a:p>
            <a:r>
              <a:rPr lang="en-US" dirty="0">
                <a:solidFill>
                  <a:srgbClr val="3366FF"/>
                </a:solidFill>
              </a:rPr>
              <a:t>s</a:t>
            </a:r>
            <a:r>
              <a:rPr lang="en-US" dirty="0" smtClean="0">
                <a:solidFill>
                  <a:srgbClr val="3366FF"/>
                </a:solidFill>
              </a:rPr>
              <a:t>ignal reports if you wish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2335" y="3900697"/>
            <a:ext cx="3050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Helpful when the pileup is ignoring your request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rcRect l="-25865" r="-25865"/>
          <a:stretch>
            <a:fillRect/>
          </a:stretch>
        </p:blipFill>
        <p:spPr>
          <a:xfrm>
            <a:off x="-1136200" y="1576571"/>
            <a:ext cx="7154059" cy="4343400"/>
          </a:xfrm>
        </p:spPr>
      </p:pic>
    </p:spTree>
    <p:extLst>
      <p:ext uri="{BB962C8B-B14F-4D97-AF65-F5344CB8AC3E}">
        <p14:creationId xmlns:p14="http://schemas.microsoft.com/office/powerpoint/2010/main" val="263880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3044"/>
          </a:xfrm>
        </p:spPr>
        <p:txBody>
          <a:bodyPr/>
          <a:lstStyle/>
          <a:p>
            <a:r>
              <a:rPr lang="en-US" dirty="0" smtClean="0"/>
              <a:t>Operating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5363"/>
            <a:ext cx="8042276" cy="4798238"/>
          </a:xfrm>
        </p:spPr>
        <p:txBody>
          <a:bodyPr/>
          <a:lstStyle/>
          <a:p>
            <a:r>
              <a:rPr lang="en-US" sz="2000" dirty="0" smtClean="0"/>
              <a:t>Stations will “naturally” spread out, particularly on CW/</a:t>
            </a:r>
            <a:r>
              <a:rPr lang="en-US" sz="2000" dirty="0" smtClean="0"/>
              <a:t>RTTY</a:t>
            </a:r>
          </a:p>
          <a:p>
            <a:r>
              <a:rPr lang="en-US" sz="2000" dirty="0" smtClean="0"/>
              <a:t>Know and use your radio’s filtering capability: IF and AF</a:t>
            </a:r>
            <a:endParaRPr lang="en-US" sz="2000" dirty="0" smtClean="0"/>
          </a:p>
          <a:p>
            <a:r>
              <a:rPr lang="en-US" sz="2000" dirty="0" smtClean="0"/>
              <a:t>Work the edges if the pileup is too massive to handle</a:t>
            </a:r>
          </a:p>
          <a:p>
            <a:r>
              <a:rPr lang="en-US" sz="2000" dirty="0" smtClean="0"/>
              <a:t>Once you pick a station, stay with him</a:t>
            </a:r>
            <a:br>
              <a:rPr lang="en-US" sz="2000" dirty="0" smtClean="0"/>
            </a:br>
            <a:r>
              <a:rPr lang="en-US" sz="2000" dirty="0" smtClean="0"/>
              <a:t>never, Never, NEVER change horses in mid-stream</a:t>
            </a:r>
          </a:p>
          <a:p>
            <a:r>
              <a:rPr lang="en-US" sz="2000" dirty="0" smtClean="0"/>
              <a:t>If necessary, thin the herd geographically</a:t>
            </a:r>
            <a:br>
              <a:rPr lang="en-US" sz="2000" dirty="0" smtClean="0"/>
            </a:br>
            <a:r>
              <a:rPr lang="en-US" sz="2000" dirty="0" smtClean="0"/>
              <a:t>(EU, NA, JA, etc.)</a:t>
            </a:r>
          </a:p>
          <a:p>
            <a:r>
              <a:rPr lang="en-US" sz="2000" dirty="0" smtClean="0"/>
              <a:t>At worst, “go by the numbers” (SSB only)</a:t>
            </a:r>
            <a:br>
              <a:rPr lang="en-US" sz="2000" dirty="0" smtClean="0"/>
            </a:br>
            <a:r>
              <a:rPr lang="en-US" sz="2000" dirty="0" smtClean="0"/>
              <a:t>(And never allow an interloper)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90" y="3605647"/>
            <a:ext cx="2730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7683"/>
          </a:xfrm>
        </p:spPr>
        <p:txBody>
          <a:bodyPr/>
          <a:lstStyle/>
          <a:p>
            <a:r>
              <a:rPr lang="en-US" sz="3600" dirty="0" smtClean="0"/>
              <a:t>How do you get to Carnegie Hall?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Practice, Practice, Practice!</a:t>
            </a:r>
          </a:p>
          <a:p>
            <a:r>
              <a:rPr lang="en-US" dirty="0" smtClean="0"/>
              <a:t>Morse Runner is “ok” (Meh.)</a:t>
            </a:r>
          </a:p>
          <a:p>
            <a:r>
              <a:rPr lang="en-US" dirty="0" smtClean="0"/>
              <a:t>Best practice is to operate in contests</a:t>
            </a:r>
          </a:p>
          <a:p>
            <a:pPr lvl="1"/>
            <a:r>
              <a:rPr lang="en-US" dirty="0" smtClean="0"/>
              <a:t>CQP generates pileups for even small CA stations</a:t>
            </a:r>
          </a:p>
          <a:p>
            <a:pPr lvl="1"/>
            <a:r>
              <a:rPr lang="en-US" dirty="0" smtClean="0"/>
              <a:t>Join a multi-op at a superstation</a:t>
            </a:r>
          </a:p>
          <a:p>
            <a:pPr lvl="1"/>
            <a:r>
              <a:rPr lang="en-US" dirty="0" smtClean="0"/>
              <a:t>Do a special event operation (e.g., W1AW/6)</a:t>
            </a:r>
          </a:p>
          <a:p>
            <a:r>
              <a:rPr lang="en-US" dirty="0"/>
              <a:t>Work at whatever speed you are comfortable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1458" y="1077321"/>
            <a:ext cx="2091527" cy="228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8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47681"/>
          </a:xfrm>
        </p:spPr>
        <p:txBody>
          <a:bodyPr/>
          <a:lstStyle/>
          <a:p>
            <a:r>
              <a:rPr lang="en-US" dirty="0" smtClean="0"/>
              <a:t>V25M/V25N Antigua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651" b="-13651"/>
          <a:stretch>
            <a:fillRect/>
          </a:stretch>
        </p:blipFill>
        <p:spPr>
          <a:xfrm>
            <a:off x="642652" y="1055257"/>
            <a:ext cx="5486400" cy="29630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003" y="3686804"/>
            <a:ext cx="5486400" cy="2327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4800" y="6329680"/>
            <a:ext cx="337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Holiday </a:t>
            </a:r>
            <a:r>
              <a:rPr lang="en-US" sz="1400" dirty="0" err="1">
                <a:latin typeface="Arial"/>
              </a:rPr>
              <a:t>DXpeditions</a:t>
            </a:r>
            <a:r>
              <a:rPr lang="en-US" sz="1400" dirty="0">
                <a:latin typeface="Arial"/>
              </a:rPr>
              <a:t>, </a:t>
            </a:r>
            <a:r>
              <a:rPr lang="en-US" sz="1400" dirty="0" smtClean="0">
                <a:latin typeface="Arial"/>
              </a:rPr>
              <a:t>Rich Seifert KE1B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449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the Attitude!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466080" y="6352977"/>
            <a:ext cx="337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Holiday </a:t>
            </a:r>
            <a:r>
              <a:rPr lang="en-US" sz="1400" dirty="0" err="1">
                <a:latin typeface="Arial"/>
              </a:rPr>
              <a:t>DXpeditions</a:t>
            </a:r>
            <a:r>
              <a:rPr lang="en-US" sz="1400" dirty="0">
                <a:latin typeface="Arial"/>
              </a:rPr>
              <a:t>, </a:t>
            </a:r>
            <a:r>
              <a:rPr lang="en-US" sz="1400" dirty="0" smtClean="0">
                <a:latin typeface="Arial"/>
              </a:rPr>
              <a:t>Rich Seifert KE1B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344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901" y="131215"/>
            <a:ext cx="8142526" cy="858196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Learn to be a </a:t>
            </a:r>
            <a:r>
              <a:rPr lang="en-US" sz="4000" b="1" dirty="0" err="1" smtClean="0">
                <a:solidFill>
                  <a:srgbClr val="0000FF"/>
                </a:solidFill>
              </a:rPr>
              <a:t>DXpeditioner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5039" y="3299884"/>
            <a:ext cx="2505991" cy="44125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/>
              </a:rPr>
              <a:t>Rich KE1B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39" y="989411"/>
            <a:ext cx="2505991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807" y="989411"/>
            <a:ext cx="2291729" cy="22860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841807" y="3299884"/>
            <a:ext cx="2291729" cy="441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Arial"/>
              </a:rPr>
              <a:t>Anna W6NN</a:t>
            </a:r>
            <a:endParaRPr lang="en-US" sz="2400" b="1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6856" y="3741141"/>
            <a:ext cx="6290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On a Holiday </a:t>
            </a:r>
            <a:r>
              <a:rPr lang="en-US" sz="4000" b="1" dirty="0" err="1" smtClean="0">
                <a:solidFill>
                  <a:srgbClr val="0000FF"/>
                </a:solidFill>
              </a:rPr>
              <a:t>DXpedition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462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 idx="4294967295"/>
          </p:nvPr>
        </p:nvSpPr>
        <p:spPr>
          <a:xfrm>
            <a:off x="1472666" y="236007"/>
            <a:ext cx="6824662" cy="750888"/>
          </a:xfrm>
        </p:spPr>
        <p:txBody>
          <a:bodyPr/>
          <a:lstStyle/>
          <a:p>
            <a:r>
              <a:rPr lang="en-US" dirty="0" smtClean="0"/>
              <a:t>Rich Seifert KE1B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920" y="1247286"/>
            <a:ext cx="5191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Rich Seifert (KE1B) </a:t>
            </a:r>
            <a:r>
              <a:rPr lang="en-US" sz="2000" dirty="0" smtClean="0"/>
              <a:t>was </a:t>
            </a:r>
            <a:r>
              <a:rPr lang="en-US" sz="2000" dirty="0"/>
              <a:t>first licensed as WN2DLJ in </a:t>
            </a:r>
            <a:r>
              <a:rPr lang="en-US" sz="2000" dirty="0" smtClean="0"/>
              <a:t>1968 in NYC. Obtained Extra </a:t>
            </a:r>
            <a:r>
              <a:rPr lang="en-US" sz="2000" dirty="0"/>
              <a:t>Class license in 1970.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After </a:t>
            </a:r>
            <a:r>
              <a:rPr lang="en-US" sz="2000" dirty="0"/>
              <a:t>moving to Massachusetts and changing his call to KE1B, </a:t>
            </a:r>
            <a:r>
              <a:rPr lang="en-US" sz="2000" dirty="0" smtClean="0"/>
              <a:t>went </a:t>
            </a:r>
            <a:r>
              <a:rPr lang="en-US" sz="2000" dirty="0"/>
              <a:t>QRT </a:t>
            </a:r>
            <a:r>
              <a:rPr lang="en-US" sz="2000" dirty="0" smtClean="0"/>
              <a:t>from 1982-2007. </a:t>
            </a:r>
          </a:p>
          <a:p>
            <a:endParaRPr lang="en-US" sz="2000" dirty="0"/>
          </a:p>
          <a:p>
            <a:r>
              <a:rPr lang="en-US" sz="2000" dirty="0" smtClean="0"/>
              <a:t>Primarily a </a:t>
            </a:r>
            <a:r>
              <a:rPr lang="en-US" sz="2000" dirty="0" err="1"/>
              <a:t>DX’er</a:t>
            </a:r>
            <a:r>
              <a:rPr lang="en-US" sz="2000" dirty="0"/>
              <a:t> and contester, </a:t>
            </a:r>
            <a:r>
              <a:rPr lang="en-US" sz="2000" dirty="0" smtClean="0"/>
              <a:t>over </a:t>
            </a:r>
            <a:r>
              <a:rPr lang="en-US" sz="2000" dirty="0"/>
              <a:t>the past 4 years, he and Anna W6NN have raised “Holiday </a:t>
            </a:r>
            <a:r>
              <a:rPr lang="en-US" sz="2000" dirty="0" err="1"/>
              <a:t>DXpeditioning</a:t>
            </a:r>
            <a:r>
              <a:rPr lang="en-US" sz="2000" dirty="0"/>
              <a:t>” to an art </a:t>
            </a:r>
            <a:r>
              <a:rPr lang="en-US" sz="2000" dirty="0" smtClean="0"/>
              <a:t>form.</a:t>
            </a:r>
          </a:p>
          <a:p>
            <a:endParaRPr lang="en-US" sz="2000" b="0" dirty="0"/>
          </a:p>
          <a:p>
            <a:r>
              <a:rPr lang="en-US" sz="2000" dirty="0" smtClean="0"/>
              <a:t>Calls: KE1B, PJ2/KE1B, VP5/KE1B, VP2EAQ, V25M, EA8/KE1B, 9H3MMM, J38MM and of course, K6MMM</a:t>
            </a:r>
            <a:endParaRPr lang="en-US" sz="20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57" y="1370754"/>
            <a:ext cx="3236850" cy="36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1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76054"/>
            <a:ext cx="8042276" cy="1042586"/>
          </a:xfrm>
        </p:spPr>
        <p:txBody>
          <a:bodyPr/>
          <a:lstStyle/>
          <a:p>
            <a:r>
              <a:rPr lang="en-US" sz="3000" dirty="0" smtClean="0"/>
              <a:t>Both the </a:t>
            </a:r>
            <a:r>
              <a:rPr lang="en-US" sz="3000" i="1" dirty="0" smtClean="0"/>
              <a:t>Holiday</a:t>
            </a:r>
            <a:r>
              <a:rPr lang="en-US" sz="3000" dirty="0" smtClean="0"/>
              <a:t> and the </a:t>
            </a:r>
            <a:r>
              <a:rPr lang="en-US" sz="3000" i="1" dirty="0" smtClean="0"/>
              <a:t>DX are important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2975168"/>
            <a:ext cx="4419019" cy="23865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781" y="2975168"/>
            <a:ext cx="3182112" cy="238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600" y="6492240"/>
            <a:ext cx="3338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</a:rPr>
              <a:t>Holiday </a:t>
            </a:r>
            <a:r>
              <a:rPr lang="en-US" sz="1400" dirty="0" err="1" smtClean="0">
                <a:latin typeface="Arial"/>
              </a:rPr>
              <a:t>DXpeditions</a:t>
            </a:r>
            <a:r>
              <a:rPr lang="en-US" sz="1400" dirty="0" smtClean="0">
                <a:latin typeface="Arial"/>
              </a:rPr>
              <a:t>, Rich Seifert KE1B</a:t>
            </a:r>
            <a:endParaRPr lang="en-US" sz="14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188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8904"/>
          </a:xfrm>
        </p:spPr>
        <p:txBody>
          <a:bodyPr/>
          <a:lstStyle/>
          <a:p>
            <a:r>
              <a:rPr lang="en-US" dirty="0" err="1" smtClean="0"/>
              <a:t>Clublog</a:t>
            </a:r>
            <a:r>
              <a:rPr lang="en-US" dirty="0" smtClean="0"/>
              <a:t> Top 40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91651" r="-91651"/>
          <a:stretch>
            <a:fillRect/>
          </a:stretch>
        </p:blipFill>
        <p:spPr>
          <a:xfrm>
            <a:off x="-1310005" y="949961"/>
            <a:ext cx="8042276" cy="4343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435" y="1117600"/>
            <a:ext cx="2823845" cy="4175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39000"/>
          </a:blip>
          <a:stretch>
            <a:fillRect/>
          </a:stretch>
        </p:blipFill>
        <p:spPr>
          <a:xfrm>
            <a:off x="2171066" y="873760"/>
            <a:ext cx="4572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0640" y="5702607"/>
            <a:ext cx="659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We’re Not Going to ANY of these places!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84800" y="6329680"/>
            <a:ext cx="337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Holiday </a:t>
            </a:r>
            <a:r>
              <a:rPr lang="en-US" sz="1400" dirty="0" err="1">
                <a:latin typeface="Arial"/>
              </a:rPr>
              <a:t>DXpeditions</a:t>
            </a:r>
            <a:r>
              <a:rPr lang="en-US" sz="1400" dirty="0">
                <a:latin typeface="Arial"/>
              </a:rPr>
              <a:t>, </a:t>
            </a:r>
            <a:r>
              <a:rPr lang="en-US" sz="1400" dirty="0" smtClean="0">
                <a:latin typeface="Arial"/>
              </a:rPr>
              <a:t>Rich Seifert KE1B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551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84904"/>
          </a:xfrm>
        </p:spPr>
        <p:txBody>
          <a:bodyPr/>
          <a:lstStyle/>
          <a:p>
            <a:r>
              <a:rPr lang="en-US" sz="2800" dirty="0" smtClean="0"/>
              <a:t>The Caribbean has Lots of Great Choices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2840" b="-2840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384800" y="6329680"/>
            <a:ext cx="337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Holiday </a:t>
            </a:r>
            <a:r>
              <a:rPr lang="en-US" sz="1400" dirty="0" err="1">
                <a:latin typeface="Arial"/>
              </a:rPr>
              <a:t>DXpeditions</a:t>
            </a:r>
            <a:r>
              <a:rPr lang="en-US" sz="1400" dirty="0">
                <a:latin typeface="Arial"/>
              </a:rPr>
              <a:t>, </a:t>
            </a:r>
            <a:r>
              <a:rPr lang="en-US" sz="1400" dirty="0" smtClean="0">
                <a:latin typeface="Arial"/>
              </a:rPr>
              <a:t>Rich Seifert KE1B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516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6279"/>
          </a:xfrm>
        </p:spPr>
        <p:txBody>
          <a:bodyPr/>
          <a:lstStyle/>
          <a:p>
            <a:r>
              <a:rPr lang="en-US" sz="3600" dirty="0" smtClean="0"/>
              <a:t>Full Computer Control and Logging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48213" y="4407798"/>
            <a:ext cx="73466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  All Modes: CW, SSB, RTTY, PSK</a:t>
            </a:r>
          </a:p>
          <a:p>
            <a:endParaRPr lang="en-US" dirty="0"/>
          </a:p>
          <a:p>
            <a:r>
              <a:rPr lang="en-US" dirty="0" smtClean="0"/>
              <a:t>•  Macro Function Keys for CW and Digital Modes</a:t>
            </a:r>
          </a:p>
          <a:p>
            <a:endParaRPr lang="en-US" dirty="0" smtClean="0"/>
          </a:p>
          <a:p>
            <a:r>
              <a:rPr lang="en-US" dirty="0" smtClean="0"/>
              <a:t>•  Cluster Access via </a:t>
            </a:r>
            <a:r>
              <a:rPr lang="en-US" dirty="0" err="1" smtClean="0"/>
              <a:t>WiFi</a:t>
            </a:r>
            <a:r>
              <a:rPr lang="en-US" dirty="0" smtClean="0"/>
              <a:t> (Can see when spotted, and comments)</a:t>
            </a:r>
          </a:p>
          <a:p>
            <a:endParaRPr lang="en-US" dirty="0" smtClean="0"/>
          </a:p>
          <a:p>
            <a:r>
              <a:rPr lang="en-US" dirty="0" smtClean="0"/>
              <a:t>•  Real-time log upload to </a:t>
            </a:r>
            <a:r>
              <a:rPr lang="en-US" dirty="0" err="1" smtClean="0"/>
              <a:t>ClubLog</a:t>
            </a:r>
            <a:r>
              <a:rPr lang="en-US" dirty="0" smtClean="0"/>
              <a:t> (very slick)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3809" y="1069321"/>
            <a:ext cx="5925888" cy="3200400"/>
          </a:xfrm>
        </p:spPr>
      </p:pic>
      <p:sp>
        <p:nvSpPr>
          <p:cNvPr id="7" name="TextBox 6"/>
          <p:cNvSpPr txBox="1"/>
          <p:nvPr/>
        </p:nvSpPr>
        <p:spPr>
          <a:xfrm>
            <a:off x="5588000" y="6439123"/>
            <a:ext cx="3373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/>
              </a:rPr>
              <a:t>Holiday </a:t>
            </a:r>
            <a:r>
              <a:rPr lang="en-US" sz="1400" dirty="0" err="1">
                <a:latin typeface="Arial"/>
              </a:rPr>
              <a:t>DXpeditions</a:t>
            </a:r>
            <a:r>
              <a:rPr lang="en-US" sz="1400" dirty="0">
                <a:latin typeface="Arial"/>
              </a:rPr>
              <a:t>, </a:t>
            </a:r>
            <a:r>
              <a:rPr lang="en-US" sz="1400" dirty="0" smtClean="0">
                <a:latin typeface="Arial"/>
              </a:rPr>
              <a:t>Rich Seifert KE1B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7500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Generate a Pileup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someplace relatively rare</a:t>
            </a:r>
          </a:p>
          <a:p>
            <a:r>
              <a:rPr lang="en-US" dirty="0" smtClean="0"/>
              <a:t>Pre-announce your trip</a:t>
            </a:r>
          </a:p>
          <a:p>
            <a:r>
              <a:rPr lang="en-US" dirty="0" smtClean="0"/>
              <a:t>Use obscure Band/Mode Slots</a:t>
            </a:r>
          </a:p>
          <a:p>
            <a:r>
              <a:rPr lang="en-US" dirty="0" smtClean="0"/>
              <a:t>Spotting</a:t>
            </a:r>
          </a:p>
          <a:p>
            <a:r>
              <a:rPr lang="en-US" dirty="0" smtClean="0"/>
              <a:t>Be aware of propagation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658" y="3275319"/>
            <a:ext cx="4186384" cy="25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Split, or not to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Split Benefits the Pileup, Not the Operator</a:t>
            </a:r>
          </a:p>
          <a:p>
            <a:r>
              <a:rPr lang="en-US" sz="2200" dirty="0" smtClean="0"/>
              <a:t>Can start simplex, then go split when the pile appears</a:t>
            </a:r>
          </a:p>
          <a:p>
            <a:r>
              <a:rPr lang="en-US" sz="2200" dirty="0" smtClean="0"/>
              <a:t>Be prepared to go either way</a:t>
            </a:r>
          </a:p>
          <a:p>
            <a:r>
              <a:rPr lang="en-US" sz="2200" dirty="0" smtClean="0"/>
              <a:t>Set up the radio for instant change</a:t>
            </a:r>
            <a:br>
              <a:rPr lang="en-US" sz="2200" dirty="0" smtClean="0"/>
            </a:br>
            <a:r>
              <a:rPr lang="en-US" sz="2200" dirty="0" smtClean="0"/>
              <a:t>(I’ll show you how)</a:t>
            </a:r>
          </a:p>
          <a:p>
            <a:r>
              <a:rPr lang="en-US" sz="2200" dirty="0" smtClean="0"/>
              <a:t>Check the listening frequency first!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772" y="2806701"/>
            <a:ext cx="23495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8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804</TotalTime>
  <Words>456</Words>
  <Application>Microsoft Macintosh PowerPoint</Application>
  <PresentationFormat>On-screen Show (4:3)</PresentationFormat>
  <Paragraphs>71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PowerPoint Presentation</vt:lpstr>
      <vt:lpstr>Learn to be a DXpeditioner</vt:lpstr>
      <vt:lpstr>Rich Seifert KE1B</vt:lpstr>
      <vt:lpstr>Both the Holiday and the DX are important</vt:lpstr>
      <vt:lpstr>Clublog Top 40</vt:lpstr>
      <vt:lpstr>The Caribbean has Lots of Great Choices</vt:lpstr>
      <vt:lpstr>Full Computer Control and Logging</vt:lpstr>
      <vt:lpstr>How to Generate a Pileup</vt:lpstr>
      <vt:lpstr>To Split, or not to Split</vt:lpstr>
      <vt:lpstr>For N1MM users</vt:lpstr>
      <vt:lpstr>My CW Macros</vt:lpstr>
      <vt:lpstr>Operating Tips</vt:lpstr>
      <vt:lpstr>How do you get to Carnegie Hall?</vt:lpstr>
      <vt:lpstr>V25M/V25N Antigua 2014</vt:lpstr>
      <vt:lpstr>It’s All About the Attitude!</vt:lpstr>
    </vt:vector>
  </TitlesOfParts>
  <Company>Networks &amp;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Holiday DXpeditions</dc:title>
  <dc:creator>Rich Seifert</dc:creator>
  <cp:lastModifiedBy>Rich Seifert</cp:lastModifiedBy>
  <cp:revision>87</cp:revision>
  <dcterms:created xsi:type="dcterms:W3CDTF">2014-09-16T16:58:14Z</dcterms:created>
  <dcterms:modified xsi:type="dcterms:W3CDTF">2015-04-07T00:17:54Z</dcterms:modified>
</cp:coreProperties>
</file>